
<file path=[Content_Types].xml><?xml version="1.0" encoding="utf-8"?>
<Types xmlns="http://schemas.openxmlformats.org/package/2006/content-types">
  <Default Extension="1AD63660" ContentType="image/png"/>
  <Default Extension="331AAD00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306" r:id="rId3"/>
    <p:sldId id="277" r:id="rId4"/>
    <p:sldId id="278" r:id="rId5"/>
    <p:sldId id="315" r:id="rId6"/>
    <p:sldId id="290" r:id="rId7"/>
    <p:sldId id="291" r:id="rId8"/>
    <p:sldId id="314" r:id="rId9"/>
    <p:sldId id="292" r:id="rId10"/>
    <p:sldId id="293" r:id="rId11"/>
    <p:sldId id="312" r:id="rId12"/>
    <p:sldId id="316" r:id="rId13"/>
    <p:sldId id="294" r:id="rId14"/>
    <p:sldId id="310" r:id="rId15"/>
    <p:sldId id="295" r:id="rId16"/>
    <p:sldId id="296" r:id="rId17"/>
    <p:sldId id="297" r:id="rId18"/>
    <p:sldId id="305" r:id="rId19"/>
    <p:sldId id="299" r:id="rId20"/>
    <p:sldId id="300" r:id="rId21"/>
    <p:sldId id="302" r:id="rId22"/>
    <p:sldId id="282" r:id="rId23"/>
    <p:sldId id="283" r:id="rId24"/>
    <p:sldId id="303" r:id="rId25"/>
    <p:sldId id="304" r:id="rId26"/>
    <p:sldId id="307" r:id="rId27"/>
    <p:sldId id="301" r:id="rId28"/>
    <p:sldId id="313" r:id="rId29"/>
    <p:sldId id="298" r:id="rId30"/>
    <p:sldId id="31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3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32" autoAdjust="0"/>
    <p:restoredTop sz="94647" autoAdjust="0"/>
  </p:normalViewPr>
  <p:slideViewPr>
    <p:cSldViewPr snapToGrid="0">
      <p:cViewPr varScale="1">
        <p:scale>
          <a:sx n="85" d="100"/>
          <a:sy n="85" d="100"/>
        </p:scale>
        <p:origin x="72" y="1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162-3376-4816-A989-431841EA993B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2382-039D-411E-82B7-12D60AB3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6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162-3376-4816-A989-431841EA993B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2382-039D-411E-82B7-12D60AB3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5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162-3376-4816-A989-431841EA993B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2382-039D-411E-82B7-12D60AB3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162-3376-4816-A989-431841EA993B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2382-039D-411E-82B7-12D60AB3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12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162-3376-4816-A989-431841EA993B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2382-039D-411E-82B7-12D60AB3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01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162-3376-4816-A989-431841EA993B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2382-039D-411E-82B7-12D60AB3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4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162-3376-4816-A989-431841EA993B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2382-039D-411E-82B7-12D60AB3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88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162-3376-4816-A989-431841EA993B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2382-039D-411E-82B7-12D60AB3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31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162-3376-4816-A989-431841EA993B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2382-039D-411E-82B7-12D60AB3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5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162-3376-4816-A989-431841EA993B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2382-039D-411E-82B7-12D60AB3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1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8162-3376-4816-A989-431841EA993B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F2382-039D-411E-82B7-12D60AB3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3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E8162-3376-4816-A989-431841EA993B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F2382-039D-411E-82B7-12D60AB36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4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cktohuddle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331AAD00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1AD63660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CFBABE-9EBA-46C3-8B05-0F4D95CDA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ClicktoHuddle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Training </a:t>
            </a:r>
          </a:p>
        </p:txBody>
      </p:sp>
      <p:sp>
        <p:nvSpPr>
          <p:cNvPr id="13" name="Freeform: Shape 16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8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6B04483-C005-4387-8987-14E64D0AEF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7B3A49-37D2-4C5E-A945-A1014D71BB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35"/>
          <a:stretch/>
        </p:blipFill>
        <p:spPr>
          <a:xfrm>
            <a:off x="557561" y="918754"/>
            <a:ext cx="11073162" cy="4188505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1B79F2-5FA6-4BAD-8E58-7DBC9CCC4072}"/>
              </a:ext>
            </a:extLst>
          </p:cNvPr>
          <p:cNvSpPr txBox="1"/>
          <p:nvPr/>
        </p:nvSpPr>
        <p:spPr>
          <a:xfrm>
            <a:off x="762128" y="5323309"/>
            <a:ext cx="10289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 chat with attendees in the conference click on the chat icon &amp; it will populate on the far right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You can chat with all attendees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You can also have a private chat with a specific attendee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Attendees can upload and download documents via the chat panel.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Attendees can use emojis to express their emotions via chat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A2860-408B-4116-A6C7-54E5680B8AFE}"/>
              </a:ext>
            </a:extLst>
          </p:cNvPr>
          <p:cNvSpPr txBox="1"/>
          <p:nvPr/>
        </p:nvSpPr>
        <p:spPr>
          <a:xfrm>
            <a:off x="812800" y="324728"/>
            <a:ext cx="105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Chat Function 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71BB3BD-B1DB-4139-BA15-DA29E5AF9039}"/>
              </a:ext>
            </a:extLst>
          </p:cNvPr>
          <p:cNvSpPr/>
          <p:nvPr/>
        </p:nvSpPr>
        <p:spPr>
          <a:xfrm rot="16200000">
            <a:off x="8114637" y="3764598"/>
            <a:ext cx="568471" cy="978408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7660C92F-9BBB-4019-93BF-1121608EF7C4}"/>
              </a:ext>
            </a:extLst>
          </p:cNvPr>
          <p:cNvSpPr/>
          <p:nvPr/>
        </p:nvSpPr>
        <p:spPr>
          <a:xfrm>
            <a:off x="9792561" y="1021405"/>
            <a:ext cx="496957" cy="457200"/>
          </a:xfrm>
          <a:prstGeom prst="flowChartConnector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2542E99E-EF0F-4B22-AC19-4AA208D25DB6}"/>
              </a:ext>
            </a:extLst>
          </p:cNvPr>
          <p:cNvSpPr/>
          <p:nvPr/>
        </p:nvSpPr>
        <p:spPr>
          <a:xfrm>
            <a:off x="8894134" y="3265635"/>
            <a:ext cx="1554557" cy="457200"/>
          </a:xfrm>
          <a:prstGeom prst="flowChartConnector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13EF18E2-A09A-440A-B75B-5309D4DF173F}"/>
              </a:ext>
            </a:extLst>
          </p:cNvPr>
          <p:cNvSpPr/>
          <p:nvPr/>
        </p:nvSpPr>
        <p:spPr>
          <a:xfrm>
            <a:off x="9137944" y="4309438"/>
            <a:ext cx="654617" cy="457200"/>
          </a:xfrm>
          <a:prstGeom prst="flowChartConnector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DE6CF7-4BFD-46E5-89FC-85CAFB1D4B00}"/>
              </a:ext>
            </a:extLst>
          </p:cNvPr>
          <p:cNvSpPr txBox="1"/>
          <p:nvPr/>
        </p:nvSpPr>
        <p:spPr>
          <a:xfrm>
            <a:off x="5791200" y="6477020"/>
            <a:ext cx="632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 Slide 10 of 30                                                                               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ClicktoHuddle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Confidential </a:t>
            </a:r>
          </a:p>
        </p:txBody>
      </p:sp>
    </p:spTree>
    <p:extLst>
      <p:ext uri="{BB962C8B-B14F-4D97-AF65-F5344CB8AC3E}">
        <p14:creationId xmlns:p14="http://schemas.microsoft.com/office/powerpoint/2010/main" val="2469539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9988B2-08C0-416C-9D8B-AE5E03AE2B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35"/>
          <a:stretch/>
        </p:blipFill>
        <p:spPr>
          <a:xfrm>
            <a:off x="525267" y="786393"/>
            <a:ext cx="11141468" cy="4276262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1B79F2-5FA6-4BAD-8E58-7DBC9CCC4072}"/>
              </a:ext>
            </a:extLst>
          </p:cNvPr>
          <p:cNvSpPr txBox="1"/>
          <p:nvPr/>
        </p:nvSpPr>
        <p:spPr>
          <a:xfrm>
            <a:off x="762128" y="5323309"/>
            <a:ext cx="10289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Attendees can interact with many emotes – raise hand for a question, vote on a topic or make a quick comment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Click on the attendee panel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Click on relevant emote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Additional emotes can be found by clicking on the three dots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A2860-408B-4116-A6C7-54E5680B8AFE}"/>
              </a:ext>
            </a:extLst>
          </p:cNvPr>
          <p:cNvSpPr txBox="1"/>
          <p:nvPr/>
        </p:nvSpPr>
        <p:spPr>
          <a:xfrm>
            <a:off x="812800" y="324728"/>
            <a:ext cx="105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Interactive Feedback Functions  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71BB3BD-B1DB-4139-BA15-DA29E5AF9039}"/>
              </a:ext>
            </a:extLst>
          </p:cNvPr>
          <p:cNvSpPr/>
          <p:nvPr/>
        </p:nvSpPr>
        <p:spPr>
          <a:xfrm rot="16200000">
            <a:off x="8168426" y="1899939"/>
            <a:ext cx="568471" cy="978408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7660C92F-9BBB-4019-93BF-1121608EF7C4}"/>
              </a:ext>
            </a:extLst>
          </p:cNvPr>
          <p:cNvSpPr/>
          <p:nvPr/>
        </p:nvSpPr>
        <p:spPr>
          <a:xfrm>
            <a:off x="9265404" y="988450"/>
            <a:ext cx="496957" cy="457200"/>
          </a:xfrm>
          <a:prstGeom prst="flowChartConnector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2542E99E-EF0F-4B22-AC19-4AA208D25DB6}"/>
              </a:ext>
            </a:extLst>
          </p:cNvPr>
          <p:cNvSpPr/>
          <p:nvPr/>
        </p:nvSpPr>
        <p:spPr>
          <a:xfrm>
            <a:off x="9109287" y="2869063"/>
            <a:ext cx="1554557" cy="457200"/>
          </a:xfrm>
          <a:prstGeom prst="flowChartConnector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826D1C-36E8-4C8D-8A33-12F8CE2D2E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433" t="20487" r="4797" b="48821"/>
          <a:stretch/>
        </p:blipFill>
        <p:spPr>
          <a:xfrm>
            <a:off x="10597514" y="3429000"/>
            <a:ext cx="1069220" cy="2104805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AD15B4-0BE0-4F60-BEB0-C7C7CAB24CBA}"/>
              </a:ext>
            </a:extLst>
          </p:cNvPr>
          <p:cNvSpPr txBox="1"/>
          <p:nvPr/>
        </p:nvSpPr>
        <p:spPr>
          <a:xfrm>
            <a:off x="5791200" y="6477020"/>
            <a:ext cx="632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 Slide 11 of 30                                                                               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ClicktoHuddle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Confidential </a:t>
            </a:r>
          </a:p>
        </p:txBody>
      </p:sp>
    </p:spTree>
    <p:extLst>
      <p:ext uri="{BB962C8B-B14F-4D97-AF65-F5344CB8AC3E}">
        <p14:creationId xmlns:p14="http://schemas.microsoft.com/office/powerpoint/2010/main" val="2598956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08DB86-B83F-4F1E-8D6B-667FCC6C46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55"/>
          <a:stretch/>
        </p:blipFill>
        <p:spPr>
          <a:xfrm>
            <a:off x="812800" y="966235"/>
            <a:ext cx="10566400" cy="38295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1B79F2-5FA6-4BAD-8E58-7DBC9CCC4072}"/>
              </a:ext>
            </a:extLst>
          </p:cNvPr>
          <p:cNvSpPr txBox="1"/>
          <p:nvPr/>
        </p:nvSpPr>
        <p:spPr>
          <a:xfrm>
            <a:off x="762127" y="5323309"/>
            <a:ext cx="10765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Before you start sharing Audio or Video capabilities, make sure your browser can access your PC’s microphone and webcam</a:t>
            </a:r>
          </a:p>
          <a:p>
            <a:pPr marL="342900" indent="-342900">
              <a:buAutoNum type="arabicParenR"/>
            </a:pPr>
            <a:r>
              <a:rPr lang="en-US" sz="1600" dirty="0"/>
              <a:t>Click on the lock icon on the left side of the URL (as seen on Chrome browser) </a:t>
            </a:r>
          </a:p>
          <a:p>
            <a:pPr marL="342900" indent="-342900">
              <a:buAutoNum type="arabicParenR"/>
            </a:pPr>
            <a:r>
              <a:rPr lang="en-US" sz="1600" dirty="0"/>
              <a:t>Ensure that Camera &amp; Microphone are enabled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A2860-408B-4116-A6C7-54E5680B8AFE}"/>
              </a:ext>
            </a:extLst>
          </p:cNvPr>
          <p:cNvSpPr txBox="1"/>
          <p:nvPr/>
        </p:nvSpPr>
        <p:spPr>
          <a:xfrm>
            <a:off x="838818" y="402578"/>
            <a:ext cx="105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Ensure Your Audio &amp; Video Settings Are Enabled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F9BEB626-C6E8-4EF4-A8DD-80F549FD3803}"/>
              </a:ext>
            </a:extLst>
          </p:cNvPr>
          <p:cNvSpPr/>
          <p:nvPr/>
        </p:nvSpPr>
        <p:spPr>
          <a:xfrm>
            <a:off x="762128" y="975979"/>
            <a:ext cx="496957" cy="457200"/>
          </a:xfrm>
          <a:prstGeom prst="flowChartConnector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3A28C9-54A4-4CD1-A8E3-73300AEBBC65}"/>
              </a:ext>
            </a:extLst>
          </p:cNvPr>
          <p:cNvSpPr txBox="1"/>
          <p:nvPr/>
        </p:nvSpPr>
        <p:spPr>
          <a:xfrm>
            <a:off x="5791200" y="6477020"/>
            <a:ext cx="632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 Slide 12 of 30                                                                               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ClicktoHuddle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Confidential 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F9894F7-1BE3-49AE-83B5-87DBB2B9368C}"/>
              </a:ext>
            </a:extLst>
          </p:cNvPr>
          <p:cNvSpPr/>
          <p:nvPr/>
        </p:nvSpPr>
        <p:spPr>
          <a:xfrm rot="5400000">
            <a:off x="3528027" y="1586774"/>
            <a:ext cx="568471" cy="978408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115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4C52E3-43DE-48FA-B041-1C38A6DDE1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66"/>
          <a:stretch/>
        </p:blipFill>
        <p:spPr>
          <a:xfrm>
            <a:off x="616752" y="670984"/>
            <a:ext cx="11110827" cy="4402821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F66742-0EA8-4A0B-85B0-E0E413803B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43" t="19048" r="29762" b="25502"/>
          <a:stretch/>
        </p:blipFill>
        <p:spPr>
          <a:xfrm>
            <a:off x="4570869" y="1446053"/>
            <a:ext cx="4551680" cy="3018972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1B79F2-5FA6-4BAD-8E58-7DBC9CCC4072}"/>
              </a:ext>
            </a:extLst>
          </p:cNvPr>
          <p:cNvSpPr txBox="1"/>
          <p:nvPr/>
        </p:nvSpPr>
        <p:spPr>
          <a:xfrm>
            <a:off x="847856" y="5323309"/>
            <a:ext cx="10289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 start screenshare click the screen share icon, only the person in possession of the ball can share their screen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You will receive a pop up letting you choose to share your entire screen, specific application or a browser tab</a:t>
            </a:r>
          </a:p>
          <a:p>
            <a:endParaRPr lang="en-US" sz="1600" dirty="0"/>
          </a:p>
          <a:p>
            <a:r>
              <a:rPr lang="en-US" sz="1600" dirty="0"/>
              <a:t>In order to share your screen, you will need to add the XOP Chrome extension, see next page for directions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A2860-408B-4116-A6C7-54E5680B8AFE}"/>
              </a:ext>
            </a:extLst>
          </p:cNvPr>
          <p:cNvSpPr txBox="1"/>
          <p:nvPr/>
        </p:nvSpPr>
        <p:spPr>
          <a:xfrm>
            <a:off x="761616" y="209319"/>
            <a:ext cx="105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Start Screenshare 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71BB3BD-B1DB-4139-BA15-DA29E5AF9039}"/>
              </a:ext>
            </a:extLst>
          </p:cNvPr>
          <p:cNvSpPr/>
          <p:nvPr/>
        </p:nvSpPr>
        <p:spPr>
          <a:xfrm rot="5400000">
            <a:off x="10363724" y="1241085"/>
            <a:ext cx="568471" cy="978408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7660C92F-9BBB-4019-93BF-1121608EF7C4}"/>
              </a:ext>
            </a:extLst>
          </p:cNvPr>
          <p:cNvSpPr/>
          <p:nvPr/>
        </p:nvSpPr>
        <p:spPr>
          <a:xfrm>
            <a:off x="4861360" y="864101"/>
            <a:ext cx="496957" cy="457200"/>
          </a:xfrm>
          <a:prstGeom prst="flowChartConnector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052E5CA6-76FC-498F-877E-39A1643C14FB}"/>
              </a:ext>
            </a:extLst>
          </p:cNvPr>
          <p:cNvSpPr/>
          <p:nvPr/>
        </p:nvSpPr>
        <p:spPr>
          <a:xfrm>
            <a:off x="8026315" y="2800200"/>
            <a:ext cx="383435" cy="310677"/>
          </a:xfrm>
          <a:prstGeom prst="star5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0A239370-1EC7-49EF-81B5-23553B8FE7EB}"/>
              </a:ext>
            </a:extLst>
          </p:cNvPr>
          <p:cNvSpPr/>
          <p:nvPr/>
        </p:nvSpPr>
        <p:spPr>
          <a:xfrm>
            <a:off x="464421" y="6089850"/>
            <a:ext cx="383435" cy="310677"/>
          </a:xfrm>
          <a:prstGeom prst="star5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6891F4-2778-4DEA-91A9-CFB4BFCF2D2F}"/>
              </a:ext>
            </a:extLst>
          </p:cNvPr>
          <p:cNvSpPr txBox="1"/>
          <p:nvPr/>
        </p:nvSpPr>
        <p:spPr>
          <a:xfrm>
            <a:off x="5791200" y="6477020"/>
            <a:ext cx="632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 Slide 13 of 30                                                   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ClicktoHuddle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Confidential </a:t>
            </a:r>
          </a:p>
        </p:txBody>
      </p:sp>
    </p:spTree>
    <p:extLst>
      <p:ext uri="{BB962C8B-B14F-4D97-AF65-F5344CB8AC3E}">
        <p14:creationId xmlns:p14="http://schemas.microsoft.com/office/powerpoint/2010/main" val="759019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4">
            <a:extLst>
              <a:ext uri="{FF2B5EF4-FFF2-40B4-BE49-F238E27FC236}">
                <a16:creationId xmlns:a16="http://schemas.microsoft.com/office/drawing/2014/main" id="{24349E3F-270B-40D1-BE75-9E0495AC47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8" b="6008"/>
          <a:stretch/>
        </p:blipFill>
        <p:spPr bwMode="auto">
          <a:xfrm>
            <a:off x="761616" y="1033378"/>
            <a:ext cx="5549153" cy="4080101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1B79F2-5FA6-4BAD-8E58-7DBC9CCC4072}"/>
              </a:ext>
            </a:extLst>
          </p:cNvPr>
          <p:cNvSpPr txBox="1"/>
          <p:nvPr/>
        </p:nvSpPr>
        <p:spPr>
          <a:xfrm>
            <a:off x="761616" y="5276691"/>
            <a:ext cx="10289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 add the XOP Chrome extension, click on the link to the web store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the web store, add the extension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After you install the Chrome extension, you will receive a pop up letting you choose to share your entire screen, specific application or a browser tab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A2860-408B-4116-A6C7-54E5680B8AFE}"/>
              </a:ext>
            </a:extLst>
          </p:cNvPr>
          <p:cNvSpPr txBox="1"/>
          <p:nvPr/>
        </p:nvSpPr>
        <p:spPr>
          <a:xfrm>
            <a:off x="761616" y="209319"/>
            <a:ext cx="105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Adding Chrome Extension for Screensharing 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71BB3BD-B1DB-4139-BA15-DA29E5AF9039}"/>
              </a:ext>
            </a:extLst>
          </p:cNvPr>
          <p:cNvSpPr/>
          <p:nvPr/>
        </p:nvSpPr>
        <p:spPr>
          <a:xfrm rot="16200000">
            <a:off x="1867565" y="1939470"/>
            <a:ext cx="568471" cy="978408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7660C92F-9BBB-4019-93BF-1121608EF7C4}"/>
              </a:ext>
            </a:extLst>
          </p:cNvPr>
          <p:cNvSpPr/>
          <p:nvPr/>
        </p:nvSpPr>
        <p:spPr>
          <a:xfrm>
            <a:off x="2731816" y="1040588"/>
            <a:ext cx="496957" cy="457200"/>
          </a:xfrm>
          <a:prstGeom prst="flowChartConnector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2" descr="image003">
            <a:extLst>
              <a:ext uri="{FF2B5EF4-FFF2-40B4-BE49-F238E27FC236}">
                <a16:creationId xmlns:a16="http://schemas.microsoft.com/office/drawing/2014/main" id="{536BE3DF-6318-4E79-A8F2-BCAE10B011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3" b="4547"/>
          <a:stretch/>
        </p:blipFill>
        <p:spPr bwMode="auto">
          <a:xfrm>
            <a:off x="6016850" y="1598207"/>
            <a:ext cx="4648173" cy="3352060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CEB866-A0CB-40E9-AE1B-19807D71FA92}"/>
              </a:ext>
            </a:extLst>
          </p:cNvPr>
          <p:cNvSpPr txBox="1"/>
          <p:nvPr/>
        </p:nvSpPr>
        <p:spPr>
          <a:xfrm>
            <a:off x="5791200" y="6477020"/>
            <a:ext cx="632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 Slide 14 of 30                                                                               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ClicktoHuddle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Confidential </a:t>
            </a:r>
          </a:p>
        </p:txBody>
      </p:sp>
    </p:spTree>
    <p:extLst>
      <p:ext uri="{BB962C8B-B14F-4D97-AF65-F5344CB8AC3E}">
        <p14:creationId xmlns:p14="http://schemas.microsoft.com/office/powerpoint/2010/main" val="446014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7E7F5C-41AC-4468-BC5E-E5A6DB973B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16"/>
          <a:stretch/>
        </p:blipFill>
        <p:spPr>
          <a:xfrm>
            <a:off x="690172" y="601363"/>
            <a:ext cx="11029760" cy="4595105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1B79F2-5FA6-4BAD-8E58-7DBC9CCC4072}"/>
              </a:ext>
            </a:extLst>
          </p:cNvPr>
          <p:cNvSpPr txBox="1"/>
          <p:nvPr/>
        </p:nvSpPr>
        <p:spPr>
          <a:xfrm>
            <a:off x="762127" y="5196468"/>
            <a:ext cx="10289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You can join the Audio Conference in two ways</a:t>
            </a:r>
          </a:p>
          <a:p>
            <a:r>
              <a:rPr lang="en-US" sz="1600" dirty="0"/>
              <a:t>1) Click on the Microphone icon to make a VoIP call. This option should be used preferably with a headset</a:t>
            </a:r>
            <a:r>
              <a:rPr lang="en-US" sz="1600" b="1" dirty="0"/>
              <a:t>.</a:t>
            </a:r>
          </a:p>
          <a:p>
            <a:r>
              <a:rPr lang="en-US" sz="1600" dirty="0"/>
              <a:t>2) Dial the PSTN number displayed and enter the Personal access code</a:t>
            </a:r>
          </a:p>
          <a:p>
            <a:pPr marL="800100" lvl="1" indent="-342900">
              <a:buAutoNum type="alphaLcParenR"/>
            </a:pPr>
            <a:r>
              <a:rPr lang="en-US" sz="1600" dirty="0"/>
              <a:t>As a Moderator you can Mute All attendees or Mute individual attendees</a:t>
            </a:r>
          </a:p>
          <a:p>
            <a:pPr marL="800100" lvl="1" indent="-342900">
              <a:buAutoNum type="alphaLcParenR"/>
            </a:pPr>
            <a:r>
              <a:rPr lang="en-US" sz="1600" dirty="0"/>
              <a:t>Hold, Remove or Change Name of an Attendee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A2860-408B-4116-A6C7-54E5680B8AFE}"/>
              </a:ext>
            </a:extLst>
          </p:cNvPr>
          <p:cNvSpPr txBox="1"/>
          <p:nvPr/>
        </p:nvSpPr>
        <p:spPr>
          <a:xfrm>
            <a:off x="690172" y="209319"/>
            <a:ext cx="105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Joining the Audio Conference 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71BB3BD-B1DB-4139-BA15-DA29E5AF9039}"/>
              </a:ext>
            </a:extLst>
          </p:cNvPr>
          <p:cNvSpPr/>
          <p:nvPr/>
        </p:nvSpPr>
        <p:spPr>
          <a:xfrm rot="16200000">
            <a:off x="4689528" y="592856"/>
            <a:ext cx="568471" cy="978408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7660C92F-9BBB-4019-93BF-1121608EF7C4}"/>
              </a:ext>
            </a:extLst>
          </p:cNvPr>
          <p:cNvSpPr/>
          <p:nvPr/>
        </p:nvSpPr>
        <p:spPr>
          <a:xfrm>
            <a:off x="5744272" y="834428"/>
            <a:ext cx="496957" cy="457200"/>
          </a:xfrm>
          <a:prstGeom prst="flowChartConnector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D2488C3F-CDEA-44E8-AEED-6F55D86FCD41}"/>
              </a:ext>
            </a:extLst>
          </p:cNvPr>
          <p:cNvSpPr/>
          <p:nvPr/>
        </p:nvSpPr>
        <p:spPr>
          <a:xfrm>
            <a:off x="10869288" y="1082060"/>
            <a:ext cx="496957" cy="457200"/>
          </a:xfrm>
          <a:prstGeom prst="flowChartConnector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4EFAC82E-8712-46DB-A78D-24DAB5691A21}"/>
              </a:ext>
            </a:extLst>
          </p:cNvPr>
          <p:cNvSpPr/>
          <p:nvPr/>
        </p:nvSpPr>
        <p:spPr>
          <a:xfrm>
            <a:off x="10515601" y="2670315"/>
            <a:ext cx="1204332" cy="909226"/>
          </a:xfrm>
          <a:prstGeom prst="flowChartConnector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CBAEF2-6343-4216-89B3-3FA408D1BA91}"/>
              </a:ext>
            </a:extLst>
          </p:cNvPr>
          <p:cNvSpPr txBox="1"/>
          <p:nvPr/>
        </p:nvSpPr>
        <p:spPr>
          <a:xfrm>
            <a:off x="5791200" y="6477020"/>
            <a:ext cx="632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 Slide 15 of 30                                                                               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ClicktoHuddle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Confidential </a:t>
            </a:r>
          </a:p>
        </p:txBody>
      </p:sp>
    </p:spTree>
    <p:extLst>
      <p:ext uri="{BB962C8B-B14F-4D97-AF65-F5344CB8AC3E}">
        <p14:creationId xmlns:p14="http://schemas.microsoft.com/office/powerpoint/2010/main" val="3779601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3318D9-009C-40CA-AAD0-819655F2D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91"/>
          <a:stretch/>
        </p:blipFill>
        <p:spPr>
          <a:xfrm>
            <a:off x="524106" y="670984"/>
            <a:ext cx="11667893" cy="4652325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1B79F2-5FA6-4BAD-8E58-7DBC9CCC4072}"/>
              </a:ext>
            </a:extLst>
          </p:cNvPr>
          <p:cNvSpPr txBox="1"/>
          <p:nvPr/>
        </p:nvSpPr>
        <p:spPr>
          <a:xfrm>
            <a:off x="762128" y="5323309"/>
            <a:ext cx="10289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 start your video conference click on the camera icon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133A"/>
                </a:solidFill>
              </a:rPr>
              <a:t>Ensure your camera access in enabled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Your video will be displayed on your screen. Other attendees will see your video in the video headshots displayed on top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A2860-408B-4116-A6C7-54E5680B8AFE}"/>
              </a:ext>
            </a:extLst>
          </p:cNvPr>
          <p:cNvSpPr txBox="1"/>
          <p:nvPr/>
        </p:nvSpPr>
        <p:spPr>
          <a:xfrm>
            <a:off x="847343" y="209319"/>
            <a:ext cx="105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Start Video Conference 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71BB3BD-B1DB-4139-BA15-DA29E5AF9039}"/>
              </a:ext>
            </a:extLst>
          </p:cNvPr>
          <p:cNvSpPr/>
          <p:nvPr/>
        </p:nvSpPr>
        <p:spPr>
          <a:xfrm rot="10800000">
            <a:off x="4882356" y="1297575"/>
            <a:ext cx="568471" cy="978408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7660C92F-9BBB-4019-93BF-1121608EF7C4}"/>
              </a:ext>
            </a:extLst>
          </p:cNvPr>
          <p:cNvSpPr/>
          <p:nvPr/>
        </p:nvSpPr>
        <p:spPr>
          <a:xfrm>
            <a:off x="5059109" y="904049"/>
            <a:ext cx="496957" cy="457200"/>
          </a:xfrm>
          <a:prstGeom prst="flowChartConnector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94ED7A-1EB7-40DE-A8F2-64B10ACC540C}"/>
              </a:ext>
            </a:extLst>
          </p:cNvPr>
          <p:cNvSpPr txBox="1"/>
          <p:nvPr/>
        </p:nvSpPr>
        <p:spPr>
          <a:xfrm>
            <a:off x="5791200" y="6477020"/>
            <a:ext cx="632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 Slide 16 of 30                                                                               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ClicktoHuddle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Confidential </a:t>
            </a:r>
          </a:p>
        </p:txBody>
      </p:sp>
    </p:spTree>
    <p:extLst>
      <p:ext uri="{BB962C8B-B14F-4D97-AF65-F5344CB8AC3E}">
        <p14:creationId xmlns:p14="http://schemas.microsoft.com/office/powerpoint/2010/main" val="692983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223A8C-6340-43F8-884C-8127A812A6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47" t="12520" r="12287" b="18049"/>
          <a:stretch/>
        </p:blipFill>
        <p:spPr>
          <a:xfrm>
            <a:off x="695800" y="858644"/>
            <a:ext cx="10990678" cy="4761571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1B79F2-5FA6-4BAD-8E58-7DBC9CCC4072}"/>
              </a:ext>
            </a:extLst>
          </p:cNvPr>
          <p:cNvSpPr txBox="1"/>
          <p:nvPr/>
        </p:nvSpPr>
        <p:spPr>
          <a:xfrm>
            <a:off x="695800" y="5308753"/>
            <a:ext cx="10289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A2860-408B-4116-A6C7-54E5680B8AFE}"/>
              </a:ext>
            </a:extLst>
          </p:cNvPr>
          <p:cNvSpPr txBox="1"/>
          <p:nvPr/>
        </p:nvSpPr>
        <p:spPr>
          <a:xfrm>
            <a:off x="733044" y="295047"/>
            <a:ext cx="105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Typical huddle Session – Audio/Video Conference with Screensharing 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16DC50B9-E99F-4751-912E-E06EE42D635D}"/>
              </a:ext>
            </a:extLst>
          </p:cNvPr>
          <p:cNvSpPr/>
          <p:nvPr/>
        </p:nvSpPr>
        <p:spPr>
          <a:xfrm>
            <a:off x="6313862" y="1009185"/>
            <a:ext cx="496957" cy="457200"/>
          </a:xfrm>
          <a:prstGeom prst="flowChartConnector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7443F7-BA58-4BD7-BC0E-BCEF0CFAB403}"/>
              </a:ext>
            </a:extLst>
          </p:cNvPr>
          <p:cNvSpPr txBox="1"/>
          <p:nvPr/>
        </p:nvSpPr>
        <p:spPr>
          <a:xfrm>
            <a:off x="762128" y="6001148"/>
            <a:ext cx="10289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Click on the View Media icon to restore your view of an ongoing session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903F01-535F-44D0-94FD-93BBFCE2CBED}"/>
              </a:ext>
            </a:extLst>
          </p:cNvPr>
          <p:cNvSpPr txBox="1"/>
          <p:nvPr/>
        </p:nvSpPr>
        <p:spPr>
          <a:xfrm>
            <a:off x="5791200" y="6477020"/>
            <a:ext cx="632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Slide 17 of 30                                                                                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ClicktoHuddle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Confidential </a:t>
            </a:r>
          </a:p>
        </p:txBody>
      </p:sp>
    </p:spTree>
    <p:extLst>
      <p:ext uri="{BB962C8B-B14F-4D97-AF65-F5344CB8AC3E}">
        <p14:creationId xmlns:p14="http://schemas.microsoft.com/office/powerpoint/2010/main" val="3635706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80733D-3A1B-4D0F-8A5B-3A2AA79B4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53"/>
          <a:stretch/>
        </p:blipFill>
        <p:spPr>
          <a:xfrm>
            <a:off x="568712" y="685272"/>
            <a:ext cx="11218127" cy="4623481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1B79F2-5FA6-4BAD-8E58-7DBC9CCC4072}"/>
              </a:ext>
            </a:extLst>
          </p:cNvPr>
          <p:cNvSpPr txBox="1"/>
          <p:nvPr/>
        </p:nvSpPr>
        <p:spPr>
          <a:xfrm>
            <a:off x="695800" y="5308753"/>
            <a:ext cx="10289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A2860-408B-4116-A6C7-54E5680B8AFE}"/>
              </a:ext>
            </a:extLst>
          </p:cNvPr>
          <p:cNvSpPr txBox="1"/>
          <p:nvPr/>
        </p:nvSpPr>
        <p:spPr>
          <a:xfrm>
            <a:off x="747331" y="223607"/>
            <a:ext cx="105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Recording a Huddle Session 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D9D3D628-33B9-4940-8C38-5FC259C91ADD}"/>
              </a:ext>
            </a:extLst>
          </p:cNvPr>
          <p:cNvSpPr/>
          <p:nvPr/>
        </p:nvSpPr>
        <p:spPr>
          <a:xfrm>
            <a:off x="7102162" y="902612"/>
            <a:ext cx="496957" cy="457200"/>
          </a:xfrm>
          <a:prstGeom prst="flowChartConnector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A72948F-14F5-4953-A9C7-70279A2C9FDD}"/>
              </a:ext>
            </a:extLst>
          </p:cNvPr>
          <p:cNvSpPr/>
          <p:nvPr/>
        </p:nvSpPr>
        <p:spPr>
          <a:xfrm rot="10800000">
            <a:off x="7102162" y="1252789"/>
            <a:ext cx="568471" cy="978408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13E276-9020-4075-ABC8-61DD2E6062A4}"/>
              </a:ext>
            </a:extLst>
          </p:cNvPr>
          <p:cNvSpPr txBox="1"/>
          <p:nvPr/>
        </p:nvSpPr>
        <p:spPr>
          <a:xfrm>
            <a:off x="762128" y="5323309"/>
            <a:ext cx="10289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 begin recording, select the recording icon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Only a Moderator can record a session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Recording can only be initiated if an audio or video conference is in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Participants see their recording icon turn Red if recording is in progress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5EA254-0857-4F35-BB1C-0485E23488FB}"/>
              </a:ext>
            </a:extLst>
          </p:cNvPr>
          <p:cNvSpPr txBox="1"/>
          <p:nvPr/>
        </p:nvSpPr>
        <p:spPr>
          <a:xfrm>
            <a:off x="5791200" y="6477020"/>
            <a:ext cx="632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 Slide 18 of 30                                                                               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ClicktoHuddle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Confidential </a:t>
            </a:r>
          </a:p>
        </p:txBody>
      </p:sp>
    </p:spTree>
    <p:extLst>
      <p:ext uri="{BB962C8B-B14F-4D97-AF65-F5344CB8AC3E}">
        <p14:creationId xmlns:p14="http://schemas.microsoft.com/office/powerpoint/2010/main" val="1735551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6C4ACA7-2BEB-4FF9-84EB-722DC1493C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70"/>
          <a:stretch/>
        </p:blipFill>
        <p:spPr>
          <a:xfrm>
            <a:off x="762128" y="949916"/>
            <a:ext cx="10991257" cy="4201947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1B79F2-5FA6-4BAD-8E58-7DBC9CCC4072}"/>
              </a:ext>
            </a:extLst>
          </p:cNvPr>
          <p:cNvSpPr txBox="1"/>
          <p:nvPr/>
        </p:nvSpPr>
        <p:spPr>
          <a:xfrm>
            <a:off x="762128" y="5323309"/>
            <a:ext cx="102893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You can easily invite additional attendees when you are in a conference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Click on the mail icon to invite attendees or click on Invite others from the main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A2860-408B-4116-A6C7-54E5680B8AFE}"/>
              </a:ext>
            </a:extLst>
          </p:cNvPr>
          <p:cNvSpPr txBox="1"/>
          <p:nvPr/>
        </p:nvSpPr>
        <p:spPr>
          <a:xfrm>
            <a:off x="818764" y="366487"/>
            <a:ext cx="105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Invite Attendees from Conference 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71BB3BD-B1DB-4139-BA15-DA29E5AF9039}"/>
              </a:ext>
            </a:extLst>
          </p:cNvPr>
          <p:cNvSpPr/>
          <p:nvPr/>
        </p:nvSpPr>
        <p:spPr>
          <a:xfrm rot="5400000">
            <a:off x="7256174" y="3354595"/>
            <a:ext cx="568471" cy="978408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7660C92F-9BBB-4019-93BF-1121608EF7C4}"/>
              </a:ext>
            </a:extLst>
          </p:cNvPr>
          <p:cNvSpPr/>
          <p:nvPr/>
        </p:nvSpPr>
        <p:spPr>
          <a:xfrm>
            <a:off x="1496704" y="1137425"/>
            <a:ext cx="496957" cy="457200"/>
          </a:xfrm>
          <a:prstGeom prst="flowChartConnector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115999-5F74-49E2-ADC8-076C176783C3}"/>
              </a:ext>
            </a:extLst>
          </p:cNvPr>
          <p:cNvSpPr txBox="1"/>
          <p:nvPr/>
        </p:nvSpPr>
        <p:spPr>
          <a:xfrm>
            <a:off x="5791200" y="6477020"/>
            <a:ext cx="632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 Slide 19 of 30                                                                               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ClicktoHuddle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Confidential </a:t>
            </a:r>
          </a:p>
        </p:txBody>
      </p:sp>
    </p:spTree>
    <p:extLst>
      <p:ext uri="{BB962C8B-B14F-4D97-AF65-F5344CB8AC3E}">
        <p14:creationId xmlns:p14="http://schemas.microsoft.com/office/powerpoint/2010/main" val="1475689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173EB0-2B01-48C7-8832-44C7DBA6FE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330" y="116340"/>
            <a:ext cx="10531340" cy="5500047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7782B0-83CD-49DB-BFCB-58C8277DC5C7}"/>
              </a:ext>
            </a:extLst>
          </p:cNvPr>
          <p:cNvSpPr txBox="1"/>
          <p:nvPr/>
        </p:nvSpPr>
        <p:spPr>
          <a:xfrm>
            <a:off x="651163" y="5938982"/>
            <a:ext cx="10289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Visit </a:t>
            </a:r>
            <a:r>
              <a:rPr lang="en-US" sz="1600" dirty="0">
                <a:hlinkClick r:id="rId3"/>
              </a:rPr>
              <a:t>www.clicktohuddle.com</a:t>
            </a:r>
            <a:r>
              <a:rPr lang="en-US" sz="1600" dirty="0"/>
              <a:t> and familiarize with the portal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Click on Start Free Trial to register for the service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E04960-892E-45FA-A43C-C3F9E50D98BE}"/>
              </a:ext>
            </a:extLst>
          </p:cNvPr>
          <p:cNvSpPr txBox="1"/>
          <p:nvPr/>
        </p:nvSpPr>
        <p:spPr>
          <a:xfrm>
            <a:off x="5791200" y="6477020"/>
            <a:ext cx="632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 Slide 2 of 30                                                                                 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ClicktoHuddle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Confidential </a:t>
            </a:r>
          </a:p>
        </p:txBody>
      </p:sp>
    </p:spTree>
    <p:extLst>
      <p:ext uri="{BB962C8B-B14F-4D97-AF65-F5344CB8AC3E}">
        <p14:creationId xmlns:p14="http://schemas.microsoft.com/office/powerpoint/2010/main" val="1575390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F1471A-A894-4B32-977A-D95B413A29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79"/>
          <a:stretch/>
        </p:blipFill>
        <p:spPr>
          <a:xfrm>
            <a:off x="545496" y="701076"/>
            <a:ext cx="11101007" cy="4361578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1B79F2-5FA6-4BAD-8E58-7DBC9CCC4072}"/>
              </a:ext>
            </a:extLst>
          </p:cNvPr>
          <p:cNvSpPr txBox="1"/>
          <p:nvPr/>
        </p:nvSpPr>
        <p:spPr>
          <a:xfrm>
            <a:off x="762128" y="5323309"/>
            <a:ext cx="10289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 view/modify settings, click on the settings icon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You can also modify feature settings for individual features by clicking on the associated down arrow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A2860-408B-4116-A6C7-54E5680B8AFE}"/>
              </a:ext>
            </a:extLst>
          </p:cNvPr>
          <p:cNvSpPr txBox="1"/>
          <p:nvPr/>
        </p:nvSpPr>
        <p:spPr>
          <a:xfrm>
            <a:off x="418708" y="280759"/>
            <a:ext cx="105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System and Feature Settings 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71BB3BD-B1DB-4139-BA15-DA29E5AF9039}"/>
              </a:ext>
            </a:extLst>
          </p:cNvPr>
          <p:cNvSpPr/>
          <p:nvPr/>
        </p:nvSpPr>
        <p:spPr>
          <a:xfrm rot="5400000">
            <a:off x="1304572" y="562244"/>
            <a:ext cx="568471" cy="978408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7660C92F-9BBB-4019-93BF-1121608EF7C4}"/>
              </a:ext>
            </a:extLst>
          </p:cNvPr>
          <p:cNvSpPr/>
          <p:nvPr/>
        </p:nvSpPr>
        <p:spPr>
          <a:xfrm>
            <a:off x="602647" y="812348"/>
            <a:ext cx="496957" cy="457200"/>
          </a:xfrm>
          <a:prstGeom prst="flowChartConnector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550B35-C348-46AA-8DD1-983C59131D00}"/>
              </a:ext>
            </a:extLst>
          </p:cNvPr>
          <p:cNvSpPr txBox="1"/>
          <p:nvPr/>
        </p:nvSpPr>
        <p:spPr>
          <a:xfrm>
            <a:off x="5791200" y="6477020"/>
            <a:ext cx="632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 Slide 20 of 30                                                                               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ClicktoHuddle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Confidential </a:t>
            </a:r>
          </a:p>
        </p:txBody>
      </p:sp>
    </p:spTree>
    <p:extLst>
      <p:ext uri="{BB962C8B-B14F-4D97-AF65-F5344CB8AC3E}">
        <p14:creationId xmlns:p14="http://schemas.microsoft.com/office/powerpoint/2010/main" val="826399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E158D7-F03F-450E-8924-C767F1071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28"/>
          <a:stretch/>
        </p:blipFill>
        <p:spPr>
          <a:xfrm>
            <a:off x="588980" y="810735"/>
            <a:ext cx="11014040" cy="4160976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6A800D-7273-4825-8BFE-590FA49DEE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07" t="23706" r="33964" b="62882"/>
          <a:stretch/>
        </p:blipFill>
        <p:spPr>
          <a:xfrm>
            <a:off x="3635296" y="1819754"/>
            <a:ext cx="3880624" cy="9197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1B79F2-5FA6-4BAD-8E58-7DBC9CCC4072}"/>
              </a:ext>
            </a:extLst>
          </p:cNvPr>
          <p:cNvSpPr txBox="1"/>
          <p:nvPr/>
        </p:nvSpPr>
        <p:spPr>
          <a:xfrm>
            <a:off x="762128" y="5323309"/>
            <a:ext cx="10289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You can end or leave your meeting pressing the red icon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 pop up will ask you to confirm whether you are leaving or ending the meeting</a:t>
            </a:r>
          </a:p>
          <a:p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A2860-408B-4116-A6C7-54E5680B8AFE}"/>
              </a:ext>
            </a:extLst>
          </p:cNvPr>
          <p:cNvSpPr txBox="1"/>
          <p:nvPr/>
        </p:nvSpPr>
        <p:spPr>
          <a:xfrm>
            <a:off x="775907" y="295047"/>
            <a:ext cx="105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End or Leave Meeting 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77E20AB1-E81E-4714-A61F-C8B050306EA5}"/>
              </a:ext>
            </a:extLst>
          </p:cNvPr>
          <p:cNvSpPr/>
          <p:nvPr/>
        </p:nvSpPr>
        <p:spPr>
          <a:xfrm>
            <a:off x="11106640" y="1008894"/>
            <a:ext cx="496957" cy="457200"/>
          </a:xfrm>
          <a:prstGeom prst="flowChartConnector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207BC70D-8922-43E3-9777-24D490C8BD9B}"/>
              </a:ext>
            </a:extLst>
          </p:cNvPr>
          <p:cNvSpPr/>
          <p:nvPr/>
        </p:nvSpPr>
        <p:spPr>
          <a:xfrm rot="16200000">
            <a:off x="5267407" y="1133629"/>
            <a:ext cx="616401" cy="2330605"/>
          </a:xfrm>
          <a:prstGeom prst="flowChartConnector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D097C0-3CD0-497A-9522-7E3FF8D8D51F}"/>
              </a:ext>
            </a:extLst>
          </p:cNvPr>
          <p:cNvSpPr txBox="1"/>
          <p:nvPr/>
        </p:nvSpPr>
        <p:spPr>
          <a:xfrm>
            <a:off x="5791200" y="6477020"/>
            <a:ext cx="632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 Slide 21 of 30                                                                               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ClicktoHuddle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Confidential </a:t>
            </a:r>
          </a:p>
        </p:txBody>
      </p:sp>
    </p:spTree>
    <p:extLst>
      <p:ext uri="{BB962C8B-B14F-4D97-AF65-F5344CB8AC3E}">
        <p14:creationId xmlns:p14="http://schemas.microsoft.com/office/powerpoint/2010/main" val="1313174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CDABBAA-782E-4833-9100-5335588A6FF3}"/>
              </a:ext>
            </a:extLst>
          </p:cNvPr>
          <p:cNvPicPr/>
          <p:nvPr/>
        </p:nvPicPr>
        <p:blipFill rotWithShape="1">
          <a:blip r:embed="rId2"/>
          <a:srcRect t="4027" b="5505"/>
          <a:stretch/>
        </p:blipFill>
        <p:spPr>
          <a:xfrm>
            <a:off x="701965" y="988291"/>
            <a:ext cx="10649526" cy="4378036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1B79F2-5FA6-4BAD-8E58-7DBC9CCC4072}"/>
              </a:ext>
            </a:extLst>
          </p:cNvPr>
          <p:cNvSpPr txBox="1"/>
          <p:nvPr/>
        </p:nvSpPr>
        <p:spPr>
          <a:xfrm>
            <a:off x="914400" y="5602038"/>
            <a:ext cx="10437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Your recordings are saved in your Moderator account on the system.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Log into your Account by clicking on the Account Sign In ink (top right hand corner)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Enter your email id and the password you chose when you signed up for the free trial account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9485A-1E3F-4655-A498-96E639865B7A}"/>
              </a:ext>
            </a:extLst>
          </p:cNvPr>
          <p:cNvSpPr txBox="1"/>
          <p:nvPr/>
        </p:nvSpPr>
        <p:spPr>
          <a:xfrm>
            <a:off x="736169" y="433939"/>
            <a:ext cx="105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Using Your Recordings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4D5717A3-5A74-4ECD-92AB-75EB797B2DDA}"/>
              </a:ext>
            </a:extLst>
          </p:cNvPr>
          <p:cNvSpPr/>
          <p:nvPr/>
        </p:nvSpPr>
        <p:spPr>
          <a:xfrm rot="10800000">
            <a:off x="8843947" y="1356156"/>
            <a:ext cx="1486896" cy="484632"/>
          </a:xfrm>
          <a:prstGeom prst="lef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D5FB76-A26D-4054-868F-38EF0367B058}"/>
              </a:ext>
            </a:extLst>
          </p:cNvPr>
          <p:cNvSpPr txBox="1"/>
          <p:nvPr/>
        </p:nvSpPr>
        <p:spPr>
          <a:xfrm>
            <a:off x="9014691" y="1459972"/>
            <a:ext cx="949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Sign in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367975-DAE4-417D-8611-A47BDD39D221}"/>
              </a:ext>
            </a:extLst>
          </p:cNvPr>
          <p:cNvSpPr txBox="1"/>
          <p:nvPr/>
        </p:nvSpPr>
        <p:spPr>
          <a:xfrm>
            <a:off x="5791200" y="6477020"/>
            <a:ext cx="632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 Slide 22 of 30                                                                               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ClicktoHuddle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Confidential </a:t>
            </a:r>
          </a:p>
        </p:txBody>
      </p:sp>
    </p:spTree>
    <p:extLst>
      <p:ext uri="{BB962C8B-B14F-4D97-AF65-F5344CB8AC3E}">
        <p14:creationId xmlns:p14="http://schemas.microsoft.com/office/powerpoint/2010/main" val="772339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1B79F2-5FA6-4BAD-8E58-7DBC9CCC4072}"/>
              </a:ext>
            </a:extLst>
          </p:cNvPr>
          <p:cNvSpPr txBox="1"/>
          <p:nvPr/>
        </p:nvSpPr>
        <p:spPr>
          <a:xfrm>
            <a:off x="954157" y="5218046"/>
            <a:ext cx="10437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After logging into your Moderator account, familiarize yourself with various settings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Easily invite attendees and initiate huddle by clicking on ‘Meet’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You can view logs and recordings associated with your account usage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9485A-1E3F-4655-A498-96E639865B7A}"/>
              </a:ext>
            </a:extLst>
          </p:cNvPr>
          <p:cNvSpPr txBox="1"/>
          <p:nvPr/>
        </p:nvSpPr>
        <p:spPr>
          <a:xfrm>
            <a:off x="793323" y="605394"/>
            <a:ext cx="105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Your Account Settings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D5FB76-A26D-4054-868F-38EF0367B058}"/>
              </a:ext>
            </a:extLst>
          </p:cNvPr>
          <p:cNvSpPr txBox="1"/>
          <p:nvPr/>
        </p:nvSpPr>
        <p:spPr>
          <a:xfrm>
            <a:off x="9014691" y="1459972"/>
            <a:ext cx="929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Sign in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96099-5DAB-4033-8247-5647C2717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89" b="19775"/>
          <a:stretch/>
        </p:blipFill>
        <p:spPr>
          <a:xfrm>
            <a:off x="824848" y="1162877"/>
            <a:ext cx="10566400" cy="3855137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6E7CC595-3E3E-4431-BEA9-EC34CD21521C}"/>
              </a:ext>
            </a:extLst>
          </p:cNvPr>
          <p:cNvSpPr/>
          <p:nvPr/>
        </p:nvSpPr>
        <p:spPr>
          <a:xfrm>
            <a:off x="3614898" y="2043112"/>
            <a:ext cx="1434194" cy="374555"/>
          </a:xfrm>
          <a:prstGeom prst="flowChartConnector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73FF07-3F2F-4A33-A2A4-DB49F9674AEA}"/>
              </a:ext>
            </a:extLst>
          </p:cNvPr>
          <p:cNvSpPr txBox="1"/>
          <p:nvPr/>
        </p:nvSpPr>
        <p:spPr>
          <a:xfrm>
            <a:off x="5791200" y="6477020"/>
            <a:ext cx="632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 Slide 23 of 30                                                                               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ClicktoHuddle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Confidential </a:t>
            </a:r>
          </a:p>
        </p:txBody>
      </p:sp>
    </p:spTree>
    <p:extLst>
      <p:ext uri="{BB962C8B-B14F-4D97-AF65-F5344CB8AC3E}">
        <p14:creationId xmlns:p14="http://schemas.microsoft.com/office/powerpoint/2010/main" val="3140870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1B79F2-5FA6-4BAD-8E58-7DBC9CCC4072}"/>
              </a:ext>
            </a:extLst>
          </p:cNvPr>
          <p:cNvSpPr txBox="1"/>
          <p:nvPr/>
        </p:nvSpPr>
        <p:spPr>
          <a:xfrm>
            <a:off x="954157" y="5018014"/>
            <a:ext cx="104370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Recordings are stored on the system as MP4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Select the recording you would like to play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9485A-1E3F-4655-A498-96E639865B7A}"/>
              </a:ext>
            </a:extLst>
          </p:cNvPr>
          <p:cNvSpPr txBox="1"/>
          <p:nvPr/>
        </p:nvSpPr>
        <p:spPr>
          <a:xfrm>
            <a:off x="764745" y="519667"/>
            <a:ext cx="105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Playback Recordings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D5FB76-A26D-4054-868F-38EF0367B058}"/>
              </a:ext>
            </a:extLst>
          </p:cNvPr>
          <p:cNvSpPr txBox="1"/>
          <p:nvPr/>
        </p:nvSpPr>
        <p:spPr>
          <a:xfrm>
            <a:off x="9014691" y="1459972"/>
            <a:ext cx="929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Sign in Here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6E7CC595-3E3E-4431-BEA9-EC34CD21521C}"/>
              </a:ext>
            </a:extLst>
          </p:cNvPr>
          <p:cNvSpPr/>
          <p:nvPr/>
        </p:nvSpPr>
        <p:spPr>
          <a:xfrm>
            <a:off x="3657760" y="1274385"/>
            <a:ext cx="1434194" cy="1343308"/>
          </a:xfrm>
          <a:prstGeom prst="flowChartConnector">
            <a:avLst/>
          </a:prstGeom>
          <a:noFill/>
          <a:ln w="412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5971EB-5C47-47EB-A04A-EB6F731BBC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" t="6798" r="1103" b="7320"/>
          <a:stretch/>
        </p:blipFill>
        <p:spPr>
          <a:xfrm>
            <a:off x="717176" y="1075764"/>
            <a:ext cx="10643473" cy="3720353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1AFB0DCA-0F59-4654-B559-50E49DFF7993}"/>
              </a:ext>
            </a:extLst>
          </p:cNvPr>
          <p:cNvSpPr/>
          <p:nvPr/>
        </p:nvSpPr>
        <p:spPr>
          <a:xfrm>
            <a:off x="9926455" y="1459972"/>
            <a:ext cx="1434194" cy="1343308"/>
          </a:xfrm>
          <a:prstGeom prst="flowChartConnector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574CC0-C11C-41DB-92DA-C749110FC098}"/>
              </a:ext>
            </a:extLst>
          </p:cNvPr>
          <p:cNvSpPr txBox="1"/>
          <p:nvPr/>
        </p:nvSpPr>
        <p:spPr>
          <a:xfrm>
            <a:off x="5791200" y="6477020"/>
            <a:ext cx="632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 Slide 24 of 30                                                                               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ClicktoHuddle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Confidential </a:t>
            </a:r>
          </a:p>
        </p:txBody>
      </p:sp>
    </p:spTree>
    <p:extLst>
      <p:ext uri="{BB962C8B-B14F-4D97-AF65-F5344CB8AC3E}">
        <p14:creationId xmlns:p14="http://schemas.microsoft.com/office/powerpoint/2010/main" val="18027630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1B79F2-5FA6-4BAD-8E58-7DBC9CCC4072}"/>
              </a:ext>
            </a:extLst>
          </p:cNvPr>
          <p:cNvSpPr txBox="1"/>
          <p:nvPr/>
        </p:nvSpPr>
        <p:spPr>
          <a:xfrm>
            <a:off x="954157" y="5018014"/>
            <a:ext cx="104370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Once you select the recording you would like to play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You can download the recording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Share the recording link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Delete recording, please note: this is the only way you can delete your recordings from your account</a:t>
            </a:r>
            <a:r>
              <a:rPr 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9485A-1E3F-4655-A498-96E639865B7A}"/>
              </a:ext>
            </a:extLst>
          </p:cNvPr>
          <p:cNvSpPr txBox="1"/>
          <p:nvPr/>
        </p:nvSpPr>
        <p:spPr>
          <a:xfrm>
            <a:off x="936201" y="533955"/>
            <a:ext cx="105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Play Recordings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D5FB76-A26D-4054-868F-38EF0367B058}"/>
              </a:ext>
            </a:extLst>
          </p:cNvPr>
          <p:cNvSpPr txBox="1"/>
          <p:nvPr/>
        </p:nvSpPr>
        <p:spPr>
          <a:xfrm>
            <a:off x="9014691" y="1459972"/>
            <a:ext cx="929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Sign in Here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6E7CC595-3E3E-4431-BEA9-EC34CD21521C}"/>
              </a:ext>
            </a:extLst>
          </p:cNvPr>
          <p:cNvSpPr/>
          <p:nvPr/>
        </p:nvSpPr>
        <p:spPr>
          <a:xfrm>
            <a:off x="3657760" y="1274385"/>
            <a:ext cx="1434194" cy="1343308"/>
          </a:xfrm>
          <a:prstGeom prst="flowChartConnector">
            <a:avLst/>
          </a:prstGeom>
          <a:noFill/>
          <a:ln w="412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41515D-8773-4DC3-9CE4-F55F44141B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5" t="7192" r="26060" b="12809"/>
          <a:stretch/>
        </p:blipFill>
        <p:spPr>
          <a:xfrm>
            <a:off x="1046154" y="1090423"/>
            <a:ext cx="10437090" cy="3661332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5BDD9FF5-619E-4EA6-B00F-7CF4D8507F09}"/>
              </a:ext>
            </a:extLst>
          </p:cNvPr>
          <p:cNvSpPr/>
          <p:nvPr/>
        </p:nvSpPr>
        <p:spPr>
          <a:xfrm>
            <a:off x="9839716" y="946987"/>
            <a:ext cx="1748117" cy="1428659"/>
          </a:xfrm>
          <a:prstGeom prst="flowChartConnector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27BFA1-96EE-4A01-BAF7-0F2B7D9D365C}"/>
              </a:ext>
            </a:extLst>
          </p:cNvPr>
          <p:cNvSpPr txBox="1"/>
          <p:nvPr/>
        </p:nvSpPr>
        <p:spPr>
          <a:xfrm>
            <a:off x="5791200" y="6477020"/>
            <a:ext cx="632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 Slide 25 of 30                                                                               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ClicktoHuddle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Confidential </a:t>
            </a:r>
          </a:p>
        </p:txBody>
      </p:sp>
    </p:spTree>
    <p:extLst>
      <p:ext uri="{BB962C8B-B14F-4D97-AF65-F5344CB8AC3E}">
        <p14:creationId xmlns:p14="http://schemas.microsoft.com/office/powerpoint/2010/main" val="1525273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A25791-6FC3-4ACB-BD14-C4C1C1EF8E06}"/>
              </a:ext>
            </a:extLst>
          </p:cNvPr>
          <p:cNvSpPr txBox="1"/>
          <p:nvPr/>
        </p:nvSpPr>
        <p:spPr>
          <a:xfrm>
            <a:off x="512454" y="2696362"/>
            <a:ext cx="1056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00FF"/>
                </a:solidFill>
              </a:rPr>
              <a:t>Additional Features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0DB6E3-2A73-49C0-BD7F-F488953D1FCF}"/>
              </a:ext>
            </a:extLst>
          </p:cNvPr>
          <p:cNvSpPr txBox="1"/>
          <p:nvPr/>
        </p:nvSpPr>
        <p:spPr>
          <a:xfrm>
            <a:off x="5791200" y="6477020"/>
            <a:ext cx="632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 Slide 26 of 30                                                                               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ClicktoHuddle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Confidential </a:t>
            </a:r>
          </a:p>
        </p:txBody>
      </p:sp>
    </p:spTree>
    <p:extLst>
      <p:ext uri="{BB962C8B-B14F-4D97-AF65-F5344CB8AC3E}">
        <p14:creationId xmlns:p14="http://schemas.microsoft.com/office/powerpoint/2010/main" val="2656472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0856DEC-4DAF-4894-B1E6-A8B26601A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9" t="6798" r="957" b="6275"/>
          <a:stretch/>
        </p:blipFill>
        <p:spPr>
          <a:xfrm>
            <a:off x="509669" y="824753"/>
            <a:ext cx="11072731" cy="4498556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1B79F2-5FA6-4BAD-8E58-7DBC9CCC4072}"/>
              </a:ext>
            </a:extLst>
          </p:cNvPr>
          <p:cNvSpPr txBox="1"/>
          <p:nvPr/>
        </p:nvSpPr>
        <p:spPr>
          <a:xfrm>
            <a:off x="762128" y="5466189"/>
            <a:ext cx="10289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You can detach the video, attendees &amp; chat panel to move to a second monitor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Click on the detach icon on the specific window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Make sure the ‘Detachable Windows’ setting is enabled on the Settings panel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A2860-408B-4116-A6C7-54E5680B8AFE}"/>
              </a:ext>
            </a:extLst>
          </p:cNvPr>
          <p:cNvSpPr txBox="1"/>
          <p:nvPr/>
        </p:nvSpPr>
        <p:spPr>
          <a:xfrm>
            <a:off x="418708" y="280759"/>
            <a:ext cx="105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Detach Windows Capability 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77E20AB1-E81E-4714-A61F-C8B050306EA5}"/>
              </a:ext>
            </a:extLst>
          </p:cNvPr>
          <p:cNvSpPr/>
          <p:nvPr/>
        </p:nvSpPr>
        <p:spPr>
          <a:xfrm>
            <a:off x="11185374" y="983362"/>
            <a:ext cx="496957" cy="457200"/>
          </a:xfrm>
          <a:prstGeom prst="flowChartConnector">
            <a:avLst/>
          </a:prstGeom>
          <a:noFill/>
          <a:ln w="412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AF2BE1A0-97A9-4D01-ACFD-6B10A9CD15FB}"/>
              </a:ext>
            </a:extLst>
          </p:cNvPr>
          <p:cNvSpPr/>
          <p:nvPr/>
        </p:nvSpPr>
        <p:spPr>
          <a:xfrm>
            <a:off x="11185374" y="3100410"/>
            <a:ext cx="496957" cy="457200"/>
          </a:xfrm>
          <a:prstGeom prst="flowChartConnector">
            <a:avLst/>
          </a:prstGeom>
          <a:noFill/>
          <a:ln w="412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B2AACA-3CDD-4898-A5F7-B86A628F4C0F}"/>
              </a:ext>
            </a:extLst>
          </p:cNvPr>
          <p:cNvSpPr txBox="1"/>
          <p:nvPr/>
        </p:nvSpPr>
        <p:spPr>
          <a:xfrm>
            <a:off x="5791200" y="6477020"/>
            <a:ext cx="632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 Slide 27 of 30                                                                               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ClicktoHuddle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Confidential </a:t>
            </a:r>
          </a:p>
        </p:txBody>
      </p:sp>
    </p:spTree>
    <p:extLst>
      <p:ext uri="{BB962C8B-B14F-4D97-AF65-F5344CB8AC3E}">
        <p14:creationId xmlns:p14="http://schemas.microsoft.com/office/powerpoint/2010/main" val="4117184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sitting&#10;&#10;Description automatically generated">
            <a:extLst>
              <a:ext uri="{FF2B5EF4-FFF2-40B4-BE49-F238E27FC236}">
                <a16:creationId xmlns:a16="http://schemas.microsoft.com/office/drawing/2014/main" id="{B7E49DBC-9321-4AE9-9D53-382F483C7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4" y="845312"/>
            <a:ext cx="10935758" cy="4250795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DD28E1-1923-4BF3-87E3-1C53B8BFD771}"/>
              </a:ext>
            </a:extLst>
          </p:cNvPr>
          <p:cNvSpPr txBox="1"/>
          <p:nvPr/>
        </p:nvSpPr>
        <p:spPr>
          <a:xfrm>
            <a:off x="837138" y="341992"/>
            <a:ext cx="105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White Board Capability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E333DE-3059-4FC7-9556-3910452897F1}"/>
              </a:ext>
            </a:extLst>
          </p:cNvPr>
          <p:cNvSpPr txBox="1"/>
          <p:nvPr/>
        </p:nvSpPr>
        <p:spPr>
          <a:xfrm>
            <a:off x="680224" y="5213907"/>
            <a:ext cx="102893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You can use the Whiteboard for multiple collaboration sessions such as telemedicine consults, graphic design or logo creation: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Multiple attendees can collaborate on the Whiteboard at the same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An image can be uploaded, annotated with text, graphic mark up &amp; ability to save the final image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Any attendee can collaborate during the session without being a moderator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E6079D5-2B4A-4097-A8AE-C27AC54A1FF9}"/>
              </a:ext>
            </a:extLst>
          </p:cNvPr>
          <p:cNvSpPr/>
          <p:nvPr/>
        </p:nvSpPr>
        <p:spPr>
          <a:xfrm flipH="1">
            <a:off x="1390908" y="2118732"/>
            <a:ext cx="1329989" cy="674284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Design Options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CA051D37-D4DB-43D9-A848-DDFFABB0BBF6}"/>
              </a:ext>
            </a:extLst>
          </p:cNvPr>
          <p:cNvSpPr/>
          <p:nvPr/>
        </p:nvSpPr>
        <p:spPr>
          <a:xfrm>
            <a:off x="3289610" y="736152"/>
            <a:ext cx="1527717" cy="457200"/>
          </a:xfrm>
          <a:prstGeom prst="flowChartConnector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EC77E4-C5F7-4B4E-A0BE-8F8332FD4C8B}"/>
              </a:ext>
            </a:extLst>
          </p:cNvPr>
          <p:cNvSpPr txBox="1"/>
          <p:nvPr/>
        </p:nvSpPr>
        <p:spPr>
          <a:xfrm>
            <a:off x="5791200" y="6477020"/>
            <a:ext cx="632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 Slide 28 of 30                                                                               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ClicktoHuddle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Confidential </a:t>
            </a:r>
          </a:p>
        </p:txBody>
      </p:sp>
    </p:spTree>
    <p:extLst>
      <p:ext uri="{BB962C8B-B14F-4D97-AF65-F5344CB8AC3E}">
        <p14:creationId xmlns:p14="http://schemas.microsoft.com/office/powerpoint/2010/main" val="10876583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BCA674F-1674-4B3A-B22D-6BA2849DB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70"/>
          <a:stretch/>
        </p:blipFill>
        <p:spPr>
          <a:xfrm>
            <a:off x="762128" y="656696"/>
            <a:ext cx="10991257" cy="4526589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1B79F2-5FA6-4BAD-8E58-7DBC9CCC4072}"/>
              </a:ext>
            </a:extLst>
          </p:cNvPr>
          <p:cNvSpPr txBox="1"/>
          <p:nvPr/>
        </p:nvSpPr>
        <p:spPr>
          <a:xfrm>
            <a:off x="762128" y="5509053"/>
            <a:ext cx="10289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Co-browsing capability allows a Moderator to share a website with fellow attendees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Type the web site address to share with attendees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Attendees will be alerted indicating that a moderator is wanting to share a website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A2860-408B-4116-A6C7-54E5680B8AFE}"/>
              </a:ext>
            </a:extLst>
          </p:cNvPr>
          <p:cNvSpPr txBox="1"/>
          <p:nvPr/>
        </p:nvSpPr>
        <p:spPr>
          <a:xfrm>
            <a:off x="804480" y="195031"/>
            <a:ext cx="105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Co-browsing Capability 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571BB3BD-B1DB-4139-BA15-DA29E5AF9039}"/>
              </a:ext>
            </a:extLst>
          </p:cNvPr>
          <p:cNvSpPr/>
          <p:nvPr/>
        </p:nvSpPr>
        <p:spPr>
          <a:xfrm rot="5400000">
            <a:off x="7586358" y="421822"/>
            <a:ext cx="568471" cy="978408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7660C92F-9BBB-4019-93BF-1121608EF7C4}"/>
              </a:ext>
            </a:extLst>
          </p:cNvPr>
          <p:cNvSpPr/>
          <p:nvPr/>
        </p:nvSpPr>
        <p:spPr>
          <a:xfrm>
            <a:off x="6519454" y="854074"/>
            <a:ext cx="496957" cy="457200"/>
          </a:xfrm>
          <a:prstGeom prst="flowChartConnector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2D4ED4-E841-45B2-BE02-5F54AF5A26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90" t="24065" r="34238" b="63902"/>
          <a:stretch/>
        </p:blipFill>
        <p:spPr>
          <a:xfrm>
            <a:off x="4855499" y="1770706"/>
            <a:ext cx="3824869" cy="8251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95BA50-120B-4709-ABFD-F9A64BAC24B3}"/>
              </a:ext>
            </a:extLst>
          </p:cNvPr>
          <p:cNvSpPr txBox="1"/>
          <p:nvPr/>
        </p:nvSpPr>
        <p:spPr>
          <a:xfrm>
            <a:off x="5791200" y="6477020"/>
            <a:ext cx="632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 Slide 29 of 30                                                                               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ClicktoHuddle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Confidential </a:t>
            </a:r>
          </a:p>
        </p:txBody>
      </p:sp>
    </p:spTree>
    <p:extLst>
      <p:ext uri="{BB962C8B-B14F-4D97-AF65-F5344CB8AC3E}">
        <p14:creationId xmlns:p14="http://schemas.microsoft.com/office/powerpoint/2010/main" val="2025508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d:image003.png@01D42A55.331AAD00">
            <a:extLst>
              <a:ext uri="{FF2B5EF4-FFF2-40B4-BE49-F238E27FC236}">
                <a16:creationId xmlns:a16="http://schemas.microsoft.com/office/drawing/2014/main" id="{A30ABCF1-9E8B-4A0D-A5BE-4595D893F5F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" t="3640" r="1257" b="6213"/>
          <a:stretch/>
        </p:blipFill>
        <p:spPr bwMode="auto">
          <a:xfrm>
            <a:off x="722694" y="1385455"/>
            <a:ext cx="10746611" cy="4368801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693026A5-5AF5-44AB-96CA-AD3F49FB57BF}"/>
              </a:ext>
            </a:extLst>
          </p:cNvPr>
          <p:cNvSpPr/>
          <p:nvPr/>
        </p:nvSpPr>
        <p:spPr>
          <a:xfrm>
            <a:off x="5906782" y="3429000"/>
            <a:ext cx="1486896" cy="484632"/>
          </a:xfrm>
          <a:prstGeom prst="lef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Enter Info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1B79F2-5FA6-4BAD-8E58-7DBC9CCC4072}"/>
              </a:ext>
            </a:extLst>
          </p:cNvPr>
          <p:cNvSpPr txBox="1"/>
          <p:nvPr/>
        </p:nvSpPr>
        <p:spPr>
          <a:xfrm>
            <a:off x="651163" y="5938982"/>
            <a:ext cx="10289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Register your Account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Fill out the information requested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A2860-408B-4116-A6C7-54E5680B8AFE}"/>
              </a:ext>
            </a:extLst>
          </p:cNvPr>
          <p:cNvSpPr txBox="1"/>
          <p:nvPr/>
        </p:nvSpPr>
        <p:spPr>
          <a:xfrm>
            <a:off x="512617" y="831427"/>
            <a:ext cx="105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Register for your Free Trial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2BED41-D398-4300-8A96-9BEA69BE94E4}"/>
              </a:ext>
            </a:extLst>
          </p:cNvPr>
          <p:cNvSpPr txBox="1"/>
          <p:nvPr/>
        </p:nvSpPr>
        <p:spPr>
          <a:xfrm>
            <a:off x="5791200" y="6477020"/>
            <a:ext cx="632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 Slide 3 of 30                                                                                 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ClicktoHuddle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Confidential </a:t>
            </a:r>
          </a:p>
        </p:txBody>
      </p:sp>
    </p:spTree>
    <p:extLst>
      <p:ext uri="{BB962C8B-B14F-4D97-AF65-F5344CB8AC3E}">
        <p14:creationId xmlns:p14="http://schemas.microsoft.com/office/powerpoint/2010/main" val="2253210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EB4492B-C835-458D-9FCA-2CA8E378B5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179"/>
          <a:stretch/>
        </p:blipFill>
        <p:spPr>
          <a:xfrm>
            <a:off x="418708" y="742424"/>
            <a:ext cx="11101007" cy="43615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1B79F2-5FA6-4BAD-8E58-7DBC9CCC4072}"/>
              </a:ext>
            </a:extLst>
          </p:cNvPr>
          <p:cNvSpPr txBox="1"/>
          <p:nvPr/>
        </p:nvSpPr>
        <p:spPr>
          <a:xfrm>
            <a:off x="762128" y="5466189"/>
            <a:ext cx="10289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You can remove system messages &amp; only see chat conversations instead of when people enter and exit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Click on settings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Turn off system messages in Chat Settings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A2860-408B-4116-A6C7-54E5680B8AFE}"/>
              </a:ext>
            </a:extLst>
          </p:cNvPr>
          <p:cNvSpPr txBox="1"/>
          <p:nvPr/>
        </p:nvSpPr>
        <p:spPr>
          <a:xfrm>
            <a:off x="418708" y="280759"/>
            <a:ext cx="105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Removing System Messages from Chat 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48DA555-A492-4E82-84B8-C7F87B62CB1F}"/>
              </a:ext>
            </a:extLst>
          </p:cNvPr>
          <p:cNvSpPr/>
          <p:nvPr/>
        </p:nvSpPr>
        <p:spPr>
          <a:xfrm rot="5400000">
            <a:off x="3371197" y="2348905"/>
            <a:ext cx="568471" cy="978408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2D59E04-4913-459D-AD87-4F867D676048}"/>
              </a:ext>
            </a:extLst>
          </p:cNvPr>
          <p:cNvSpPr/>
          <p:nvPr/>
        </p:nvSpPr>
        <p:spPr>
          <a:xfrm>
            <a:off x="513649" y="962348"/>
            <a:ext cx="496957" cy="457200"/>
          </a:xfrm>
          <a:prstGeom prst="flowChartConnector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A6625-F31E-4F88-B39B-8F828C8DACCF}"/>
              </a:ext>
            </a:extLst>
          </p:cNvPr>
          <p:cNvSpPr txBox="1"/>
          <p:nvPr/>
        </p:nvSpPr>
        <p:spPr>
          <a:xfrm>
            <a:off x="5791200" y="6477020"/>
            <a:ext cx="632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 Slide 30 of 30                                                                               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ClicktoHuddle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Confidential </a:t>
            </a:r>
          </a:p>
        </p:txBody>
      </p:sp>
    </p:spTree>
    <p:extLst>
      <p:ext uri="{BB962C8B-B14F-4D97-AF65-F5344CB8AC3E}">
        <p14:creationId xmlns:p14="http://schemas.microsoft.com/office/powerpoint/2010/main" val="2275184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d:image002.png@01D42A55.1AD63660">
            <a:extLst>
              <a:ext uri="{FF2B5EF4-FFF2-40B4-BE49-F238E27FC236}">
                <a16:creationId xmlns:a16="http://schemas.microsoft.com/office/drawing/2014/main" id="{6CB51D5B-135C-4DBA-94A1-9C6570E298B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0" r="2546" b="6066"/>
          <a:stretch/>
        </p:blipFill>
        <p:spPr bwMode="auto">
          <a:xfrm>
            <a:off x="669073" y="990417"/>
            <a:ext cx="10802490" cy="4375912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1B79F2-5FA6-4BAD-8E58-7DBC9CCC4072}"/>
              </a:ext>
            </a:extLst>
          </p:cNvPr>
          <p:cNvSpPr txBox="1"/>
          <p:nvPr/>
        </p:nvSpPr>
        <p:spPr>
          <a:xfrm>
            <a:off x="905164" y="5532582"/>
            <a:ext cx="100432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Once the account is ready a welcome email will be sent to your email address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Make a note of the Access Code provided in the email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Click on Start Meeting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13B4B9-3DDB-4458-AFE7-C15F783C4A34}"/>
              </a:ext>
            </a:extLst>
          </p:cNvPr>
          <p:cNvSpPr txBox="1"/>
          <p:nvPr/>
        </p:nvSpPr>
        <p:spPr>
          <a:xfrm>
            <a:off x="793325" y="362499"/>
            <a:ext cx="105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Welcome Email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7989D5-32FC-4E0B-8AED-D6E4CB39A3D0}"/>
              </a:ext>
            </a:extLst>
          </p:cNvPr>
          <p:cNvSpPr/>
          <p:nvPr/>
        </p:nvSpPr>
        <p:spPr>
          <a:xfrm>
            <a:off x="5757863" y="2857499"/>
            <a:ext cx="571500" cy="257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C3963E-0805-46FD-ACBC-4F7EBD4C2303}"/>
              </a:ext>
            </a:extLst>
          </p:cNvPr>
          <p:cNvSpPr txBox="1"/>
          <p:nvPr/>
        </p:nvSpPr>
        <p:spPr>
          <a:xfrm>
            <a:off x="5791200" y="6477020"/>
            <a:ext cx="632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 Slide 4 of 30                                                                                 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ClicktoHuddle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Confidential </a:t>
            </a:r>
          </a:p>
        </p:txBody>
      </p:sp>
    </p:spTree>
    <p:extLst>
      <p:ext uri="{BB962C8B-B14F-4D97-AF65-F5344CB8AC3E}">
        <p14:creationId xmlns:p14="http://schemas.microsoft.com/office/powerpoint/2010/main" val="1635880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B3290C-38DD-4F08-B276-2AFFCF1F7E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8" t="7450" r="1561" b="11112"/>
          <a:stretch/>
        </p:blipFill>
        <p:spPr>
          <a:xfrm>
            <a:off x="812800" y="1075651"/>
            <a:ext cx="10566400" cy="3935506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8A2860-408B-4116-A6C7-54E5680B8AFE}"/>
              </a:ext>
            </a:extLst>
          </p:cNvPr>
          <p:cNvSpPr txBox="1"/>
          <p:nvPr/>
        </p:nvSpPr>
        <p:spPr>
          <a:xfrm>
            <a:off x="812800" y="442103"/>
            <a:ext cx="105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Test Your Audio &amp; Video Before You Enter Your Huddle Room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BCE306-A388-4331-9DBA-563A559F4400}"/>
              </a:ext>
            </a:extLst>
          </p:cNvPr>
          <p:cNvSpPr txBox="1"/>
          <p:nvPr/>
        </p:nvSpPr>
        <p:spPr>
          <a:xfrm>
            <a:off x="5791200" y="6477020"/>
            <a:ext cx="632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 Slide 5 of 30                                                                                 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ClicktoHuddle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Confidential 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1809FB34-B267-4C19-A35E-0AED6167D4A8}"/>
              </a:ext>
            </a:extLst>
          </p:cNvPr>
          <p:cNvSpPr/>
          <p:nvPr/>
        </p:nvSpPr>
        <p:spPr>
          <a:xfrm>
            <a:off x="4751294" y="4133178"/>
            <a:ext cx="2660987" cy="457200"/>
          </a:xfrm>
          <a:prstGeom prst="flowChartConnector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1B79F2-5FA6-4BAD-8E58-7DBC9CCC4072}"/>
              </a:ext>
            </a:extLst>
          </p:cNvPr>
          <p:cNvSpPr txBox="1"/>
          <p:nvPr/>
        </p:nvSpPr>
        <p:spPr>
          <a:xfrm>
            <a:off x="762128" y="5323309"/>
            <a:ext cx="10289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Test Your Equipment</a:t>
            </a:r>
          </a:p>
          <a:p>
            <a:pPr marL="342900" indent="-342900">
              <a:buAutoNum type="arabicParenR"/>
            </a:pPr>
            <a:r>
              <a:rPr lang="en-US" sz="1600" dirty="0"/>
              <a:t>Click the link to test your equipment</a:t>
            </a:r>
          </a:p>
          <a:p>
            <a:pPr marL="342900" indent="-342900">
              <a:buAutoNum type="arabicParenR"/>
            </a:pPr>
            <a:r>
              <a:rPr lang="en-US" sz="1600" dirty="0"/>
              <a:t>Allow access to your PC’s microphone and webcam to your browser</a:t>
            </a:r>
          </a:p>
          <a:p>
            <a:pPr marL="342900" indent="-342900">
              <a:buAutoNum type="arabicParenR"/>
            </a:pPr>
            <a:r>
              <a:rPr lang="en-US" sz="1600" dirty="0"/>
              <a:t>Rescan equipment if you need to</a:t>
            </a:r>
          </a:p>
          <a:p>
            <a:pPr marL="342900" indent="-342900">
              <a:buAutoNum type="arabicParenR"/>
            </a:pPr>
            <a:r>
              <a:rPr lang="en-US" sz="1600" dirty="0"/>
              <a:t>Click apply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BBCC97-1CB4-44A0-8CE6-25623B0235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" r="47205" b="19215"/>
          <a:stretch/>
        </p:blipFill>
        <p:spPr>
          <a:xfrm>
            <a:off x="7861426" y="2192170"/>
            <a:ext cx="3845731" cy="3353741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410D73C1-A9BF-47CB-A465-AEA9F2278108}"/>
              </a:ext>
            </a:extLst>
          </p:cNvPr>
          <p:cNvSpPr/>
          <p:nvPr/>
        </p:nvSpPr>
        <p:spPr>
          <a:xfrm>
            <a:off x="7952052" y="4813529"/>
            <a:ext cx="742620" cy="509780"/>
          </a:xfrm>
          <a:prstGeom prst="flowChartConnector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2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B3290C-38DD-4F08-B276-2AFFCF1F7E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8" t="7450" r="1561" b="11112"/>
          <a:stretch/>
        </p:blipFill>
        <p:spPr>
          <a:xfrm>
            <a:off x="762129" y="1065113"/>
            <a:ext cx="10566400" cy="3935506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Arrow: Left 3">
            <a:extLst>
              <a:ext uri="{FF2B5EF4-FFF2-40B4-BE49-F238E27FC236}">
                <a16:creationId xmlns:a16="http://schemas.microsoft.com/office/drawing/2014/main" id="{693026A5-5AF5-44AB-96CA-AD3F49FB57BF}"/>
              </a:ext>
            </a:extLst>
          </p:cNvPr>
          <p:cNvSpPr/>
          <p:nvPr/>
        </p:nvSpPr>
        <p:spPr>
          <a:xfrm>
            <a:off x="7475606" y="3070412"/>
            <a:ext cx="1486896" cy="484632"/>
          </a:xfrm>
          <a:prstGeom prst="leftArrow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Enter Info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1B79F2-5FA6-4BAD-8E58-7DBC9CCC4072}"/>
              </a:ext>
            </a:extLst>
          </p:cNvPr>
          <p:cNvSpPr txBox="1"/>
          <p:nvPr/>
        </p:nvSpPr>
        <p:spPr>
          <a:xfrm>
            <a:off x="762128" y="5323309"/>
            <a:ext cx="10289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You can now enter the Huddle room</a:t>
            </a:r>
          </a:p>
          <a:p>
            <a:pPr marL="342900" indent="-342900">
              <a:buAutoNum type="arabicParenR"/>
            </a:pPr>
            <a:r>
              <a:rPr lang="en-US" sz="1600" dirty="0"/>
              <a:t>Enter your Name</a:t>
            </a:r>
          </a:p>
          <a:p>
            <a:pPr marL="342900" indent="-342900">
              <a:buAutoNum type="arabicParenR"/>
            </a:pPr>
            <a:r>
              <a:rPr lang="en-US" sz="1600" dirty="0"/>
              <a:t>Enter the assigned Access Code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A2860-408B-4116-A6C7-54E5680B8AFE}"/>
              </a:ext>
            </a:extLst>
          </p:cNvPr>
          <p:cNvSpPr txBox="1"/>
          <p:nvPr/>
        </p:nvSpPr>
        <p:spPr>
          <a:xfrm>
            <a:off x="812800" y="442103"/>
            <a:ext cx="105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Entering Your Huddle Room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BCE306-A388-4331-9DBA-563A559F4400}"/>
              </a:ext>
            </a:extLst>
          </p:cNvPr>
          <p:cNvSpPr txBox="1"/>
          <p:nvPr/>
        </p:nvSpPr>
        <p:spPr>
          <a:xfrm>
            <a:off x="5791200" y="6477020"/>
            <a:ext cx="632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 Slide 6 of 30                                                                                 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ClicktoHuddle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Confidential </a:t>
            </a:r>
          </a:p>
        </p:txBody>
      </p:sp>
    </p:spTree>
    <p:extLst>
      <p:ext uri="{BB962C8B-B14F-4D97-AF65-F5344CB8AC3E}">
        <p14:creationId xmlns:p14="http://schemas.microsoft.com/office/powerpoint/2010/main" val="530515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23D176-1E5C-4D1C-A592-117398DFA1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70"/>
          <a:stretch/>
        </p:blipFill>
        <p:spPr>
          <a:xfrm>
            <a:off x="762128" y="949916"/>
            <a:ext cx="10991257" cy="4201947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1B79F2-5FA6-4BAD-8E58-7DBC9CCC4072}"/>
              </a:ext>
            </a:extLst>
          </p:cNvPr>
          <p:cNvSpPr txBox="1"/>
          <p:nvPr/>
        </p:nvSpPr>
        <p:spPr>
          <a:xfrm>
            <a:off x="762128" y="5323309"/>
            <a:ext cx="10289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Welcome to your Conference!</a:t>
            </a:r>
          </a:p>
          <a:p>
            <a:pPr marL="342900" indent="-342900">
              <a:buAutoNum type="arabicParenR"/>
            </a:pPr>
            <a:r>
              <a:rPr lang="en-US" sz="1600" dirty="0"/>
              <a:t>Click on Invite Others to send email invitations to fellow attendees.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A2860-408B-4116-A6C7-54E5680B8AFE}"/>
              </a:ext>
            </a:extLst>
          </p:cNvPr>
          <p:cNvSpPr txBox="1"/>
          <p:nvPr/>
        </p:nvSpPr>
        <p:spPr>
          <a:xfrm>
            <a:off x="838818" y="402578"/>
            <a:ext cx="105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Start Your Huddle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C83975F7-7C2D-48A8-9893-84B16C71C6EF}"/>
              </a:ext>
            </a:extLst>
          </p:cNvPr>
          <p:cNvSpPr/>
          <p:nvPr/>
        </p:nvSpPr>
        <p:spPr>
          <a:xfrm>
            <a:off x="4981956" y="3617174"/>
            <a:ext cx="2551600" cy="411201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F9BEB626-C6E8-4EF4-A8DD-80F549FD3803}"/>
              </a:ext>
            </a:extLst>
          </p:cNvPr>
          <p:cNvSpPr/>
          <p:nvPr/>
        </p:nvSpPr>
        <p:spPr>
          <a:xfrm>
            <a:off x="1516506" y="1159727"/>
            <a:ext cx="496957" cy="457200"/>
          </a:xfrm>
          <a:prstGeom prst="flowChartConnector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3A28C9-54A4-4CD1-A8E3-73300AEBBC65}"/>
              </a:ext>
            </a:extLst>
          </p:cNvPr>
          <p:cNvSpPr txBox="1"/>
          <p:nvPr/>
        </p:nvSpPr>
        <p:spPr>
          <a:xfrm>
            <a:off x="5791200" y="6477020"/>
            <a:ext cx="632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 Slide 7 of 30                                                                                 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ClicktoHuddle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Confidential </a:t>
            </a:r>
          </a:p>
        </p:txBody>
      </p:sp>
    </p:spTree>
    <p:extLst>
      <p:ext uri="{BB962C8B-B14F-4D97-AF65-F5344CB8AC3E}">
        <p14:creationId xmlns:p14="http://schemas.microsoft.com/office/powerpoint/2010/main" val="2480116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02ED35-5A87-42E6-B250-9B52220720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70"/>
          <a:stretch/>
        </p:blipFill>
        <p:spPr>
          <a:xfrm>
            <a:off x="598448" y="1048215"/>
            <a:ext cx="10995103" cy="4181708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1B79F2-5FA6-4BAD-8E58-7DBC9CCC4072}"/>
              </a:ext>
            </a:extLst>
          </p:cNvPr>
          <p:cNvSpPr txBox="1"/>
          <p:nvPr/>
        </p:nvSpPr>
        <p:spPr>
          <a:xfrm>
            <a:off x="762128" y="5323309"/>
            <a:ext cx="10289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After you clicked on Invite Others</a:t>
            </a:r>
            <a:endParaRPr lang="en-US" sz="1600" b="1" dirty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r>
              <a:rPr lang="en-US" sz="1600" dirty="0"/>
              <a:t>Enter your attendees email addresses to invite them directly from the conference</a:t>
            </a:r>
          </a:p>
          <a:p>
            <a:pPr marL="342900" indent="-342900">
              <a:buAutoNum type="arabicParenR"/>
            </a:pPr>
            <a:r>
              <a:rPr lang="en-US" sz="1600" dirty="0"/>
              <a:t>Click Add after each email entry</a:t>
            </a:r>
          </a:p>
          <a:p>
            <a:pPr marL="342900" indent="-342900">
              <a:buAutoNum type="arabicParenR"/>
            </a:pPr>
            <a:r>
              <a:rPr lang="en-US" sz="1600" dirty="0"/>
              <a:t>Click send invite and they will be invited via email with a direct link to join your conference.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A2860-408B-4116-A6C7-54E5680B8AFE}"/>
              </a:ext>
            </a:extLst>
          </p:cNvPr>
          <p:cNvSpPr txBox="1"/>
          <p:nvPr/>
        </p:nvSpPr>
        <p:spPr>
          <a:xfrm>
            <a:off x="838818" y="402578"/>
            <a:ext cx="105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Inviting Others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C83975F7-7C2D-48A8-9893-84B16C71C6EF}"/>
              </a:ext>
            </a:extLst>
          </p:cNvPr>
          <p:cNvSpPr/>
          <p:nvPr/>
        </p:nvSpPr>
        <p:spPr>
          <a:xfrm>
            <a:off x="3855682" y="2152186"/>
            <a:ext cx="4518884" cy="582648"/>
          </a:xfrm>
          <a:prstGeom prst="flowChartConnector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F9BEB626-C6E8-4EF4-A8DD-80F549FD3803}"/>
              </a:ext>
            </a:extLst>
          </p:cNvPr>
          <p:cNvSpPr/>
          <p:nvPr/>
        </p:nvSpPr>
        <p:spPr>
          <a:xfrm>
            <a:off x="5497551" y="2726473"/>
            <a:ext cx="1215483" cy="457200"/>
          </a:xfrm>
          <a:prstGeom prst="flowChartConnector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0A968F-BA33-4A5C-BDB7-BF55DF4A653A}"/>
              </a:ext>
            </a:extLst>
          </p:cNvPr>
          <p:cNvSpPr txBox="1"/>
          <p:nvPr/>
        </p:nvSpPr>
        <p:spPr>
          <a:xfrm>
            <a:off x="5791200" y="6477020"/>
            <a:ext cx="632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 Slide 8 of 30                                                                                 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ClicktoHuddle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Confidential </a:t>
            </a:r>
          </a:p>
        </p:txBody>
      </p:sp>
    </p:spTree>
    <p:extLst>
      <p:ext uri="{BB962C8B-B14F-4D97-AF65-F5344CB8AC3E}">
        <p14:creationId xmlns:p14="http://schemas.microsoft.com/office/powerpoint/2010/main" val="1397508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CD5B7F-D61A-486C-8683-0EA32D0F96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504"/>
          <a:stretch/>
        </p:blipFill>
        <p:spPr>
          <a:xfrm>
            <a:off x="557561" y="1014819"/>
            <a:ext cx="11095464" cy="4070137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8A2860-408B-4116-A6C7-54E5680B8AFE}"/>
              </a:ext>
            </a:extLst>
          </p:cNvPr>
          <p:cNvSpPr txBox="1"/>
          <p:nvPr/>
        </p:nvSpPr>
        <p:spPr>
          <a:xfrm>
            <a:off x="831847" y="266571"/>
            <a:ext cx="1056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View Attendees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1B79F2-5FA6-4BAD-8E58-7DBC9CCC4072}"/>
              </a:ext>
            </a:extLst>
          </p:cNvPr>
          <p:cNvSpPr txBox="1"/>
          <p:nvPr/>
        </p:nvSpPr>
        <p:spPr>
          <a:xfrm>
            <a:off x="753163" y="5171843"/>
            <a:ext cx="102893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 view attendees in the conference click on the Attendees icon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Attendee panel will be displayed as shown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Moderator is shown in the top section under moderators with a black hat indicating moderator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Attendee with the brown football is currently the Presenter in the conference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Moderator can pass the football to who ever wants to share their screen and can take back possession of the conference at any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9044273A-5F23-40C5-A5B3-B5827C872434}"/>
              </a:ext>
            </a:extLst>
          </p:cNvPr>
          <p:cNvSpPr/>
          <p:nvPr/>
        </p:nvSpPr>
        <p:spPr>
          <a:xfrm rot="16200000">
            <a:off x="8390283" y="1363691"/>
            <a:ext cx="568471" cy="978408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E69CA586-E848-4AB7-A9D1-60045BF03BCF}"/>
              </a:ext>
            </a:extLst>
          </p:cNvPr>
          <p:cNvSpPr/>
          <p:nvPr/>
        </p:nvSpPr>
        <p:spPr>
          <a:xfrm>
            <a:off x="9641771" y="1845488"/>
            <a:ext cx="383176" cy="291643"/>
          </a:xfrm>
          <a:prstGeom prst="flowChartConnector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B96A1D01-3904-4997-8A3D-E45B4DF980BC}"/>
              </a:ext>
            </a:extLst>
          </p:cNvPr>
          <p:cNvSpPr/>
          <p:nvPr/>
        </p:nvSpPr>
        <p:spPr>
          <a:xfrm>
            <a:off x="9163723" y="1101706"/>
            <a:ext cx="496957" cy="457200"/>
          </a:xfrm>
          <a:prstGeom prst="flowChartConnector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729BB8E5-A480-4E0D-8945-394F8371C4A2}"/>
              </a:ext>
            </a:extLst>
          </p:cNvPr>
          <p:cNvSpPr/>
          <p:nvPr/>
        </p:nvSpPr>
        <p:spPr>
          <a:xfrm>
            <a:off x="640129" y="6280752"/>
            <a:ext cx="383435" cy="3106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0AF42F-36F0-4FFC-99AA-E0CA5465F36D}"/>
              </a:ext>
            </a:extLst>
          </p:cNvPr>
          <p:cNvSpPr txBox="1"/>
          <p:nvPr/>
        </p:nvSpPr>
        <p:spPr>
          <a:xfrm>
            <a:off x="5791200" y="6477020"/>
            <a:ext cx="6329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 Slide 9 of 30                                                                                 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ClicktoHuddle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 Confidential </a:t>
            </a:r>
          </a:p>
        </p:txBody>
      </p:sp>
    </p:spTree>
    <p:extLst>
      <p:ext uri="{BB962C8B-B14F-4D97-AF65-F5344CB8AC3E}">
        <p14:creationId xmlns:p14="http://schemas.microsoft.com/office/powerpoint/2010/main" val="3849961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10692</TotalTime>
  <Words>1367</Words>
  <Application>Microsoft Office PowerPoint</Application>
  <PresentationFormat>Widescreen</PresentationFormat>
  <Paragraphs>154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ClicktoHuddle Training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ClicktoHuddle</dc:title>
  <dc:creator>Angie Bryant</dc:creator>
  <cp:lastModifiedBy>Angie Bryant</cp:lastModifiedBy>
  <cp:revision>45</cp:revision>
  <dcterms:created xsi:type="dcterms:W3CDTF">2018-10-25T16:55:13Z</dcterms:created>
  <dcterms:modified xsi:type="dcterms:W3CDTF">2019-02-01T00:11:25Z</dcterms:modified>
</cp:coreProperties>
</file>